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3" roundtripDataSignature="AMtx7mi9fIPvnAiD9FFq0rYOnMzL2yK7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customschemas.google.com/relationships/presentationmetadata" Target="metadata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6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61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3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7" name="Google Shape;187;p31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Index1 + index2 = index3 (of merged array)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p3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3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9" name="Google Shape;209;p3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1" name="Google Shape;221;p3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2" name="Google Shape;232;p35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" name="Google Shape;243;p3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4" name="Google Shape;244;p3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4" name="Google Shape;254;p3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5" name="Google Shape;255;p37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42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42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4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1" name="Google Shape;301;p4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4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4" name="Google Shape;314;p4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4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2" name="Google Shape;332;p4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2" name="Google Shape;352;p4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3" name="Google Shape;353;p4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48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0" name="Google Shape;370;p4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6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6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3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6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9" name="Google Shape;389;p6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4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6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7" name="Google Shape;397;p6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65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65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8" name="Google Shape;438;p6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9" name="Google Shape;439;p6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0" name="Google Shape;450;p6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1" name="Google Shape;451;p6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8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6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p6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4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6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Google Shape;475;p6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6" name="Google Shape;486;p7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7" name="Google Shape;487;p7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1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7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7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2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9" name="Google Shape;509;p7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p7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3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1" name="Google Shape;521;p7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p7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7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4" name="Google Shape;534;p7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5" name="Google Shape;535;p7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5" name="Google Shape;545;p75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6" name="Google Shape;546;p75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7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0" name="Google Shape;580;p7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1" name="Google Shape;591;p77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2" name="Google Shape;592;p77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5" name="Google Shape;625;p7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6" name="Google Shape;626;p7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4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1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7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7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7" name="Google Shape;637;p7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8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9" name="Google Shape;649;p8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0" name="Google Shape;650;p8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1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0" name="Google Shape;660;p8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1" name="Google Shape;661;p81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2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4" name="Google Shape;694;p8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5" name="Google Shape;695;p8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83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5" name="Google Shape;705;p8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p8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8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7" name="Google Shape;717;p8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they ask about red/yellow say we wanted to simplify but it can be done easily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8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7" name="Google Shape;727;p8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8" name="Google Shape;728;p8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8" name="Google Shape;738;p8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9" name="Google Shape;739;p8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8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9" name="Google Shape;749;p8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0" name="Google Shape;750;p8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25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2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2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" name="Google Shape;163;p2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29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3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2286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406400" lvl="0" marL="4572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406400" lvl="1" marL="9144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  <a:defRPr sz="2800"/>
            </a:lvl2pPr>
            <a:lvl3pPr indent="-406400" lvl="2" marL="13716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❑"/>
              <a:defRPr sz="2800"/>
            </a:lvl3pPr>
            <a:lvl4pPr indent="-406400" lvl="3" marL="18288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4pPr>
            <a:lvl5pPr indent="-406400" lvl="4" marL="22860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2" type="body"/>
          </p:nvPr>
        </p:nvSpPr>
        <p:spPr>
          <a:xfrm>
            <a:off x="46101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indent="-228600" lvl="0" marL="4572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1pPr>
            <a:lvl2pPr indent="-228600" lvl="1" marL="9144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2pPr>
            <a:lvl3pPr indent="-228600" lvl="2" marL="13716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3pPr>
            <a:lvl4pPr indent="-228600" lvl="3" marL="18288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4pPr>
            <a:lvl5pPr indent="-228600" lvl="4" marL="22860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3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7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431800" lvl="0" marL="4572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1pPr>
            <a:lvl2pPr indent="-431800" lvl="1" marL="9144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●"/>
              <a:defRPr sz="3200"/>
            </a:lvl2pPr>
            <a:lvl3pPr indent="-431800" lvl="2" marL="13716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❑"/>
              <a:defRPr sz="3200"/>
            </a:lvl3pPr>
            <a:lvl4pPr indent="-431800" lvl="3" marL="18288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4pPr>
            <a:lvl5pPr indent="-431800" lvl="4" marL="22860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8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8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228600" lvl="0" marL="4572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1pPr>
            <a:lvl2pPr indent="-228600" lvl="1" marL="9144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2pPr>
            <a:lvl3pPr indent="-228600" lvl="2" marL="13716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3pPr>
            <a:lvl4pPr indent="-228600" lvl="3" marL="18288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4pPr>
            <a:lvl5pPr indent="-228600" lvl="4" marL="22860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" type="body"/>
          </p:nvPr>
        </p:nvSpPr>
        <p:spPr>
          <a:xfrm rot="5400000">
            <a:off x="1752600" y="-685800"/>
            <a:ext cx="5562600" cy="8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0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0"/>
          <p:cNvSpPr txBox="1"/>
          <p:nvPr>
            <p:ph type="title"/>
          </p:nvPr>
        </p:nvSpPr>
        <p:spPr>
          <a:xfrm rot="5400000">
            <a:off x="4657725" y="2143125"/>
            <a:ext cx="63246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60"/>
          <p:cNvSpPr txBox="1"/>
          <p:nvPr>
            <p:ph idx="1" type="body"/>
          </p:nvPr>
        </p:nvSpPr>
        <p:spPr>
          <a:xfrm rot="5400000">
            <a:off x="200025" y="28575"/>
            <a:ext cx="63246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49"/>
          <p:cNvCxnSpPr/>
          <p:nvPr/>
        </p:nvCxnSpPr>
        <p:spPr>
          <a:xfrm>
            <a:off x="152400" y="609600"/>
            <a:ext cx="8763001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49"/>
          <p:cNvCxnSpPr/>
          <p:nvPr/>
        </p:nvCxnSpPr>
        <p:spPr>
          <a:xfrm>
            <a:off x="0" y="6629400"/>
            <a:ext cx="9144001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49"/>
          <p:cNvSpPr txBox="1"/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Autofit/>
          </a:bodyPr>
          <a:lstStyle>
            <a:lvl1pPr indent="-342900" lvl="0" marL="4572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42900" lvl="1" marL="9144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42900" lvl="2" marL="13716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❑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Relationship Id="rId4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1" name="Google Shape;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53" name="Google Shape;53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4" name="Google Shape;54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5" name="Google Shape;55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6" name="Google Shape;56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7" name="Google Shape;57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8" name="Google Shape;58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59" name="Google Shape;59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0" name="Google Shape;60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1" name="Google Shape;61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2" name="Google Shape;62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3" name="Google Shape;63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64" name="Google Shape;64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5" name="Google Shape;65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6" name="Google Shape;66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67" name="Google Shape;67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68" name="Google Shape;68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1"/>
          <p:cNvSpPr txBox="1"/>
          <p:nvPr/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500" y="3322838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Question 3 – Solution (continue)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90" name="Google Shape;190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91" name="Google Shape;191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92" name="Google Shape;192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228600" y="568569"/>
            <a:ext cx="8572500" cy="600758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mergeArrays(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merged)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one of the arrays is empty, copy the rest of the other array into merged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(index1 &gt;= arr1.length)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copyArray(arr2, merged, index2, index1 + index2);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(index2 &gt;= arr2.length)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copyArray(arr1, merged, index1, index1 + index2);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add the smaller element to the merged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(arr1[index1] &lt; arr2[index2])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merged[index1 + index2] = arr1[index1];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index1++;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merged[index1 + index2] = arr2[index2];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index2++;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merge the rest of the arrays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mergeArrays(arr1, arr2, index1, index2, merged);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Question 3 – Solution (continue)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01" name="Google Shape;201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02" name="Google Shape;202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03" name="Google Shape;203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32"/>
          <p:cNvSpPr/>
          <p:nvPr/>
        </p:nvSpPr>
        <p:spPr>
          <a:xfrm>
            <a:off x="455700" y="663799"/>
            <a:ext cx="8046462" cy="4004915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copyArray(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index2)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finished copying,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(index1 == arr1.length || index2 == arr2.length)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copy the value at the current index</a:t>
            </a:r>
            <a:endParaRPr b="0" i="0" sz="11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arr2[index2] = arr1[index1];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copy the rest of the array</a:t>
            </a:r>
            <a:endParaRPr b="0" i="0" sz="11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copyArray(arr1, arr2, index1 + 1, index2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3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4 – mapIntoSquared</a:t>
            </a:r>
            <a:endParaRPr/>
          </a:p>
        </p:txBody>
      </p:sp>
      <p:sp>
        <p:nvSpPr>
          <p:cNvPr id="212" name="Google Shape;212;p3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13" name="Google Shape;213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14" name="Google Shape;214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15" name="Google Shape;215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3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mapIntoSquared receives an int array, and returns a new array which holds the squared value of each element in the array.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 [] arr = {1,-5,6};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 [] arrSquared = mapIntoSquared(arr);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printArray(arrSquared);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{1,25,36}</a:t>
            </a:r>
            <a:endParaRPr b="0" i="0" sz="1600" u="none" cap="none" strike="noStrike">
              <a:solidFill>
                <a:srgbClr val="0066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{1,-5,6}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4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24" name="Google Shape;224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25" name="Google Shape;225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26" name="Google Shape;226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4"/>
          <p:cNvSpPr/>
          <p:nvPr/>
        </p:nvSpPr>
        <p:spPr>
          <a:xfrm>
            <a:off x="230550" y="750416"/>
            <a:ext cx="8850927" cy="4383965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mapIntoSquared (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mapIntoSquaredHelper(arr,</a:t>
            </a:r>
            <a:r>
              <a:rPr b="0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[arr.length], 0);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mapIntoSquaredHelper (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arr,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result,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 == arr.length){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result[index] = arr[index] * arr[index];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mapIntoSquaredHelper(arr,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result,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 + 1);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3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5 – filterByLength</a:t>
            </a:r>
            <a:endParaRPr/>
          </a:p>
        </p:txBody>
      </p:sp>
      <p:sp>
        <p:nvSpPr>
          <p:cNvPr id="235" name="Google Shape;235;p35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36" name="Google Shape;236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37" name="Google Shape;237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38" name="Google Shape;238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filterByLength receives a String array, and an non negative int ‘minLen’ which represent a certain length of a String, and returns a new String array which holds the all the strings which has length equal or bigger than ‘minLen’.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[] arr = {“hello”,”hi”,”word”};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[] arrFiltered = filterByLength(arr,4);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printArray(arrFiltered);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{“hello”,”word”}</a:t>
            </a:r>
            <a:endParaRPr b="0" i="0" sz="1600" u="none" cap="none" strike="noStrike">
              <a:solidFill>
                <a:srgbClr val="0066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printArray(arr); 	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{“hello”,”hi”,”word”}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5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47" name="Google Shape;247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48" name="Google Shape;248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49" name="Google Shape;249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36"/>
          <p:cNvSpPr/>
          <p:nvPr/>
        </p:nvSpPr>
        <p:spPr>
          <a:xfrm>
            <a:off x="76200" y="744431"/>
            <a:ext cx="8971085" cy="489143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String[] filterByLength(String[] arr,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minLen) { 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count = filterByLengthCounter(arr, minLen, 0);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String[] filteredArray =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String[count];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filteredArray = filterByLengthHelper(arr, filteredArray, minLen, 0, 0);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filteredArray;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filterByLengthCounter(String[] arr,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 {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(arr.length == index) {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isInLength = (arr[index].length() &gt;= minLen) ? 1 : 0;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isInLength + filterByLengthCounter(arr, minLen, index + 1);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1" name="Google Shape;251;p3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5 – Solution (continued)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58" name="Google Shape;258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59" name="Google Shape;259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60" name="Google Shape;260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7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37"/>
          <p:cNvSpPr/>
          <p:nvPr/>
        </p:nvSpPr>
        <p:spPr>
          <a:xfrm>
            <a:off x="76200" y="820100"/>
            <a:ext cx="8988669" cy="4138762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String[] filterByLengthHelper(String[] arr, String[] filtered,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57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minLen,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originalArrIndex,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newArrIndex) 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57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(arr.length == originalArrIndex) 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filtered;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(arr[originalArrIndex].length() &gt;= minLen){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filtered[newArrIndex] = arr[originalArrIndex];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filterByLengthHelper(arr, filtered, minLen, originalArrIndex + 1, newArrIndex + 1);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filterByLengthHelper(arr, filtered, minLen, originalArrIndex + 1, newArrIndex);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268" name="Google Shape;26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2"/>
          <p:cNvSpPr txBox="1"/>
          <p:nvPr>
            <p:ph idx="4294967295" type="ctrTitle"/>
          </p:nvPr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2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7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272" name="Google Shape;272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273" name="Google Shape;273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274" name="Google Shape;274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275" name="Google Shape;275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276" name="Google Shape;27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277" name="Google Shape;277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278" name="Google Shape;278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279" name="Google Shape;279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280" name="Google Shape;280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281" name="Google Shape;281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282" name="Google Shape;282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283" name="Google Shape;283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284" name="Google Shape;284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285" name="Google Shape;285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286" name="Google Shape;28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287" name="Google Shape;287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288" name="Google Shape;288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289" name="Google Shape;289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290" name="Google Shape;290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291" name="Google Shape;291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292" name="Google Shape;292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293" name="Google Shape;293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294" name="Google Shape;294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295" name="Google Shape;295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296" name="Google Shape;29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encrypted-tbn3.gstatic.com/images?q=tbn:ANd9GcQVVGAVB4JaY_H5Al5aYnZSXD13jbZzcySCwwtdCv0kgkF4Q4W3SQ" id="297" name="Google Shape;297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6650" y="3200400"/>
            <a:ext cx="2926904" cy="19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Reminder – Recitation 7, Question 2</a:t>
            </a:r>
            <a:endParaRPr/>
          </a:p>
        </p:txBody>
      </p:sp>
      <p:sp>
        <p:nvSpPr>
          <p:cNvPr id="304" name="Google Shape;304;p4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305" name="Google Shape;305;p43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Let's reconsider the following code: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Natural questions to ask are:</a:t>
            </a:r>
            <a:endParaRPr/>
          </a:p>
          <a:p>
            <a:pPr indent="-342900" lvl="1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many recursive calls are made to calculate one value of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  <a:p>
            <a:pPr indent="-342900" lvl="1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Aren’t we calculating the same values repeatedly?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06" name="Google Shape;306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07" name="Google Shape;307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08" name="Google Shape;308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43"/>
          <p:cNvSpPr/>
          <p:nvPr/>
        </p:nvSpPr>
        <p:spPr>
          <a:xfrm>
            <a:off x="381000" y="1295400"/>
            <a:ext cx="6096000" cy="24468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fibo2(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n){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 == 0 || n == 1){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fibo2(n - 1) + fibo2(n - 2);	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4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18" name="Google Shape;318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19" name="Google Shape;319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20" name="Google Shape;320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321" name="Google Shape;321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322" name="Google Shape;322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47800"/>
            <a:ext cx="5410200" cy="22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4"/>
          <p:cNvSpPr txBox="1"/>
          <p:nvPr/>
        </p:nvSpPr>
        <p:spPr>
          <a:xfrm>
            <a:off x="533400" y="990600"/>
            <a:ext cx="8610600" cy="5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for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7: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Mathematical analysis shows that for any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the total number of recursive calls is somewhere between         and    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100, we will need more than 10,000,000,000,000,000 recursive calls.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Let's see how we can increase the efficiency.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300" y="2362200"/>
            <a:ext cx="914400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0413" y="4162250"/>
            <a:ext cx="412787" cy="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0825" y="4162246"/>
            <a:ext cx="304800" cy="332532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4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idx="12" type="sldNum"/>
          </p:nvPr>
        </p:nvSpPr>
        <p:spPr>
          <a:xfrm>
            <a:off x="76200" y="6602861"/>
            <a:ext cx="188858" cy="264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  <p:sp>
        <p:nvSpPr>
          <p:cNvPr id="76" name="Google Shape;76;p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77" name="Google Shape;77;p2"/>
          <p:cNvSpPr txBox="1"/>
          <p:nvPr>
            <p:ph idx="4294967295" type="body"/>
          </p:nvPr>
        </p:nvSpPr>
        <p:spPr>
          <a:xfrm>
            <a:off x="228600" y="685800"/>
            <a:ext cx="8610600" cy="39365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Recursion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Recursion -&gt; arrays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Memoization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Exceptions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Exceptions -&gt; throw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Exception Handling -&gt; try/catch/finally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/>
              <a:t>Other </a:t>
            </a:r>
            <a:r>
              <a:rPr lang="en-US" u="sng"/>
              <a:t>Useful</a:t>
            </a:r>
            <a:r>
              <a:rPr lang="en-US" u="sng"/>
              <a:t> Stuff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Preconditions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Assertions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Enums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B05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Font typeface="Noto Sans"/>
              <a:buNone/>
            </a:pPr>
            <a:r>
              <a:t/>
            </a:r>
            <a:endParaRPr>
              <a:solidFill>
                <a:srgbClr val="00B050"/>
              </a:solidFill>
            </a:endParaRPr>
          </a:p>
        </p:txBody>
      </p:sp>
      <p:pic>
        <p:nvPicPr>
          <p:cNvPr descr="Google Shape;94;p14"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3340100"/>
            <a:ext cx="1143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76200" y="6677610"/>
            <a:ext cx="4800600" cy="1524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 – The Memoization Method</a:t>
            </a:r>
            <a:endParaRPr/>
          </a:p>
        </p:txBody>
      </p:sp>
      <p:sp>
        <p:nvSpPr>
          <p:cNvPr id="335" name="Google Shape;335;p45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36" name="Google Shape;336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37" name="Google Shape;337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38" name="Google Shape;338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339" name="Google Shape;339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340" name="Google Shape;340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341" name="Google Shape;34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47800"/>
            <a:ext cx="5410200" cy="22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5"/>
          <p:cNvSpPr txBox="1"/>
          <p:nvPr/>
        </p:nvSpPr>
        <p:spPr>
          <a:xfrm>
            <a:off x="533400" y="990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Notice that even though we have many recursive calls, a great fraction of them is identical.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Calculating fib(3) so many times is redundant.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we could reuse past calculations we would lower the number of recursive calls.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343" name="Google Shape;343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300" y="2362200"/>
            <a:ext cx="914400" cy="1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5"/>
          <p:cNvSpPr/>
          <p:nvPr/>
        </p:nvSpPr>
        <p:spPr>
          <a:xfrm>
            <a:off x="1447800" y="3026484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5"/>
          <p:cNvSpPr/>
          <p:nvPr/>
        </p:nvSpPr>
        <p:spPr>
          <a:xfrm>
            <a:off x="2667000" y="2634726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5"/>
          <p:cNvSpPr/>
          <p:nvPr/>
        </p:nvSpPr>
        <p:spPr>
          <a:xfrm>
            <a:off x="3613674" y="2623968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45"/>
          <p:cNvSpPr/>
          <p:nvPr/>
        </p:nvSpPr>
        <p:spPr>
          <a:xfrm>
            <a:off x="4833768" y="2633832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45"/>
          <p:cNvSpPr/>
          <p:nvPr/>
        </p:nvSpPr>
        <p:spPr>
          <a:xfrm>
            <a:off x="6041316" y="2231316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5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 – The Memoization Method</a:t>
            </a:r>
            <a:endParaRPr/>
          </a:p>
        </p:txBody>
      </p:sp>
      <p:sp>
        <p:nvSpPr>
          <p:cNvPr id="356" name="Google Shape;356;p46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memoization table does exactly that.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our case, we will use an array to hold all the Fibonacci numbers which were calculated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time a new value is calculated we will keep the value inside the memoization table.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time a recursive call is made we will check if that value was already calculated.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 was, we can simply return the value present in the memoization table.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Otherwise, calculate as normal.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57" name="Google Shape;357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58" name="Google Shape;358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59" name="Google Shape;359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6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136" y="3765265"/>
            <a:ext cx="5410199" cy="22397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62" name="Google Shape;362;p46"/>
          <p:cNvSpPr/>
          <p:nvPr/>
        </p:nvSpPr>
        <p:spPr>
          <a:xfrm>
            <a:off x="2225936" y="4103233"/>
            <a:ext cx="5454127" cy="1916567"/>
          </a:xfrm>
          <a:custGeom>
            <a:rect b="b" l="l" r="r" t="t"/>
            <a:pathLst>
              <a:path extrusionOk="0" h="1916567" w="5454127">
                <a:moveTo>
                  <a:pt x="4389120" y="44736"/>
                </a:moveTo>
                <a:lnTo>
                  <a:pt x="4389120" y="44736"/>
                </a:lnTo>
                <a:cubicBezTo>
                  <a:pt x="4356847" y="51908"/>
                  <a:pt x="4324374" y="58234"/>
                  <a:pt x="4292301" y="66252"/>
                </a:cubicBezTo>
                <a:cubicBezTo>
                  <a:pt x="4281300" y="69002"/>
                  <a:pt x="4271368" y="77009"/>
                  <a:pt x="4260029" y="77009"/>
                </a:cubicBezTo>
                <a:cubicBezTo>
                  <a:pt x="4166727" y="77009"/>
                  <a:pt x="4073563" y="69838"/>
                  <a:pt x="3980330" y="66252"/>
                </a:cubicBezTo>
                <a:cubicBezTo>
                  <a:pt x="3818899" y="52799"/>
                  <a:pt x="3846319" y="49096"/>
                  <a:pt x="3657600" y="66252"/>
                </a:cubicBezTo>
                <a:cubicBezTo>
                  <a:pt x="3642876" y="67591"/>
                  <a:pt x="3628731" y="72761"/>
                  <a:pt x="3614570" y="77009"/>
                </a:cubicBezTo>
                <a:cubicBezTo>
                  <a:pt x="3592847" y="83526"/>
                  <a:pt x="3550024" y="98524"/>
                  <a:pt x="3550024" y="98524"/>
                </a:cubicBezTo>
                <a:cubicBezTo>
                  <a:pt x="3528509" y="112868"/>
                  <a:pt x="3510009" y="133378"/>
                  <a:pt x="3485478" y="141555"/>
                </a:cubicBezTo>
                <a:lnTo>
                  <a:pt x="3420932" y="163070"/>
                </a:lnTo>
                <a:cubicBezTo>
                  <a:pt x="3339908" y="217088"/>
                  <a:pt x="3442883" y="153662"/>
                  <a:pt x="3345629" y="195343"/>
                </a:cubicBezTo>
                <a:cubicBezTo>
                  <a:pt x="3167047" y="271879"/>
                  <a:pt x="3430652" y="168969"/>
                  <a:pt x="3291840" y="238374"/>
                </a:cubicBezTo>
                <a:cubicBezTo>
                  <a:pt x="3271555" y="248516"/>
                  <a:pt x="3247579" y="249746"/>
                  <a:pt x="3227294" y="259889"/>
                </a:cubicBezTo>
                <a:lnTo>
                  <a:pt x="3141233" y="302920"/>
                </a:lnTo>
                <a:cubicBezTo>
                  <a:pt x="3126890" y="310092"/>
                  <a:pt x="3113761" y="320546"/>
                  <a:pt x="3098203" y="324435"/>
                </a:cubicBezTo>
                <a:cubicBezTo>
                  <a:pt x="3083859" y="328021"/>
                  <a:pt x="3069016" y="330002"/>
                  <a:pt x="3055172" y="335193"/>
                </a:cubicBezTo>
                <a:cubicBezTo>
                  <a:pt x="3040156" y="340824"/>
                  <a:pt x="3027031" y="350752"/>
                  <a:pt x="3012141" y="356708"/>
                </a:cubicBezTo>
                <a:cubicBezTo>
                  <a:pt x="2986753" y="366863"/>
                  <a:pt x="2924279" y="387596"/>
                  <a:pt x="2893807" y="388981"/>
                </a:cubicBezTo>
                <a:cubicBezTo>
                  <a:pt x="2754056" y="395334"/>
                  <a:pt x="2614108" y="396153"/>
                  <a:pt x="2474259" y="399739"/>
                </a:cubicBezTo>
                <a:cubicBezTo>
                  <a:pt x="2463501" y="403325"/>
                  <a:pt x="2452987" y="407746"/>
                  <a:pt x="2441986" y="410496"/>
                </a:cubicBezTo>
                <a:cubicBezTo>
                  <a:pt x="2395832" y="422034"/>
                  <a:pt x="2371612" y="422420"/>
                  <a:pt x="2323652" y="432012"/>
                </a:cubicBezTo>
                <a:cubicBezTo>
                  <a:pt x="2309154" y="434912"/>
                  <a:pt x="2294783" y="438521"/>
                  <a:pt x="2280621" y="442769"/>
                </a:cubicBezTo>
                <a:cubicBezTo>
                  <a:pt x="2258899" y="449286"/>
                  <a:pt x="2238314" y="459836"/>
                  <a:pt x="2216076" y="464284"/>
                </a:cubicBezTo>
                <a:cubicBezTo>
                  <a:pt x="2193095" y="468880"/>
                  <a:pt x="2118057" y="484489"/>
                  <a:pt x="2097741" y="485800"/>
                </a:cubicBezTo>
                <a:cubicBezTo>
                  <a:pt x="2008208" y="491576"/>
                  <a:pt x="1918447" y="492971"/>
                  <a:pt x="1828800" y="496557"/>
                </a:cubicBezTo>
                <a:cubicBezTo>
                  <a:pt x="1811348" y="499050"/>
                  <a:pt x="1735828" y="507204"/>
                  <a:pt x="1710466" y="518073"/>
                </a:cubicBezTo>
                <a:cubicBezTo>
                  <a:pt x="1698582" y="523166"/>
                  <a:pt x="1689543" y="533397"/>
                  <a:pt x="1678193" y="539588"/>
                </a:cubicBezTo>
                <a:cubicBezTo>
                  <a:pt x="1650036" y="554946"/>
                  <a:pt x="1620819" y="568275"/>
                  <a:pt x="1592132" y="582619"/>
                </a:cubicBezTo>
                <a:cubicBezTo>
                  <a:pt x="1567710" y="594830"/>
                  <a:pt x="1538118" y="607401"/>
                  <a:pt x="1516829" y="625649"/>
                </a:cubicBezTo>
                <a:cubicBezTo>
                  <a:pt x="1464276" y="670695"/>
                  <a:pt x="1490918" y="661971"/>
                  <a:pt x="1441525" y="690195"/>
                </a:cubicBezTo>
                <a:cubicBezTo>
                  <a:pt x="1427601" y="698151"/>
                  <a:pt x="1413234" y="705393"/>
                  <a:pt x="1398494" y="711710"/>
                </a:cubicBezTo>
                <a:cubicBezTo>
                  <a:pt x="1388071" y="716177"/>
                  <a:pt x="1376363" y="717397"/>
                  <a:pt x="1366221" y="722468"/>
                </a:cubicBezTo>
                <a:cubicBezTo>
                  <a:pt x="1354657" y="728250"/>
                  <a:pt x="1345763" y="738732"/>
                  <a:pt x="1333949" y="743983"/>
                </a:cubicBezTo>
                <a:cubicBezTo>
                  <a:pt x="1313225" y="753194"/>
                  <a:pt x="1269403" y="765499"/>
                  <a:pt x="1269403" y="765499"/>
                </a:cubicBezTo>
                <a:cubicBezTo>
                  <a:pt x="1251520" y="783381"/>
                  <a:pt x="1240041" y="797673"/>
                  <a:pt x="1215614" y="808529"/>
                </a:cubicBezTo>
                <a:cubicBezTo>
                  <a:pt x="1194890" y="817740"/>
                  <a:pt x="1172584" y="822872"/>
                  <a:pt x="1151069" y="830044"/>
                </a:cubicBezTo>
                <a:lnTo>
                  <a:pt x="1054250" y="862317"/>
                </a:lnTo>
                <a:lnTo>
                  <a:pt x="989704" y="883833"/>
                </a:lnTo>
                <a:cubicBezTo>
                  <a:pt x="978946" y="887419"/>
                  <a:pt x="968728" y="893608"/>
                  <a:pt x="957431" y="894590"/>
                </a:cubicBezTo>
                <a:lnTo>
                  <a:pt x="710005" y="916106"/>
                </a:lnTo>
                <a:cubicBezTo>
                  <a:pt x="688490" y="923278"/>
                  <a:pt x="664329" y="925041"/>
                  <a:pt x="645459" y="937621"/>
                </a:cubicBezTo>
                <a:cubicBezTo>
                  <a:pt x="634701" y="944793"/>
                  <a:pt x="623282" y="951059"/>
                  <a:pt x="613186" y="959136"/>
                </a:cubicBezTo>
                <a:cubicBezTo>
                  <a:pt x="605266" y="965472"/>
                  <a:pt x="600368" y="975434"/>
                  <a:pt x="591671" y="980652"/>
                </a:cubicBezTo>
                <a:cubicBezTo>
                  <a:pt x="581947" y="986486"/>
                  <a:pt x="570156" y="987823"/>
                  <a:pt x="559398" y="991409"/>
                </a:cubicBezTo>
                <a:cubicBezTo>
                  <a:pt x="460065" y="1057630"/>
                  <a:pt x="582253" y="973125"/>
                  <a:pt x="505610" y="1034440"/>
                </a:cubicBezTo>
                <a:cubicBezTo>
                  <a:pt x="495514" y="1042517"/>
                  <a:pt x="483153" y="1047541"/>
                  <a:pt x="473337" y="1055955"/>
                </a:cubicBezTo>
                <a:cubicBezTo>
                  <a:pt x="457935" y="1069156"/>
                  <a:pt x="430306" y="1098986"/>
                  <a:pt x="430306" y="1098986"/>
                </a:cubicBezTo>
                <a:cubicBezTo>
                  <a:pt x="383328" y="1239929"/>
                  <a:pt x="457096" y="1034649"/>
                  <a:pt x="398033" y="1152774"/>
                </a:cubicBezTo>
                <a:cubicBezTo>
                  <a:pt x="387890" y="1173059"/>
                  <a:pt x="392555" y="1201283"/>
                  <a:pt x="376518" y="1217320"/>
                </a:cubicBezTo>
                <a:cubicBezTo>
                  <a:pt x="365760" y="1228078"/>
                  <a:pt x="353984" y="1237906"/>
                  <a:pt x="344245" y="1249593"/>
                </a:cubicBezTo>
                <a:cubicBezTo>
                  <a:pt x="335968" y="1259525"/>
                  <a:pt x="331872" y="1272724"/>
                  <a:pt x="322730" y="1281866"/>
                </a:cubicBezTo>
                <a:cubicBezTo>
                  <a:pt x="313588" y="1291008"/>
                  <a:pt x="302272" y="1298130"/>
                  <a:pt x="290457" y="1303381"/>
                </a:cubicBezTo>
                <a:cubicBezTo>
                  <a:pt x="192489" y="1346921"/>
                  <a:pt x="121918" y="1329848"/>
                  <a:pt x="0" y="1335654"/>
                </a:cubicBezTo>
                <a:cubicBezTo>
                  <a:pt x="3586" y="1360755"/>
                  <a:pt x="6902" y="1385896"/>
                  <a:pt x="10758" y="1410957"/>
                </a:cubicBezTo>
                <a:cubicBezTo>
                  <a:pt x="13365" y="1427905"/>
                  <a:pt x="19825" y="1485370"/>
                  <a:pt x="32273" y="1507776"/>
                </a:cubicBezTo>
                <a:cubicBezTo>
                  <a:pt x="55619" y="1549800"/>
                  <a:pt x="100043" y="1610329"/>
                  <a:pt x="139850" y="1636868"/>
                </a:cubicBezTo>
                <a:cubicBezTo>
                  <a:pt x="161365" y="1651212"/>
                  <a:pt x="186111" y="1661614"/>
                  <a:pt x="204396" y="1679899"/>
                </a:cubicBezTo>
                <a:cubicBezTo>
                  <a:pt x="215154" y="1690657"/>
                  <a:pt x="224010" y="1703733"/>
                  <a:pt x="236669" y="1712172"/>
                </a:cubicBezTo>
                <a:cubicBezTo>
                  <a:pt x="251732" y="1722214"/>
                  <a:pt x="313544" y="1731182"/>
                  <a:pt x="322730" y="1733687"/>
                </a:cubicBezTo>
                <a:cubicBezTo>
                  <a:pt x="344610" y="1739654"/>
                  <a:pt x="365274" y="1749701"/>
                  <a:pt x="387276" y="1755202"/>
                </a:cubicBezTo>
                <a:cubicBezTo>
                  <a:pt x="401619" y="1758788"/>
                  <a:pt x="416145" y="1761712"/>
                  <a:pt x="430306" y="1765960"/>
                </a:cubicBezTo>
                <a:cubicBezTo>
                  <a:pt x="430356" y="1765975"/>
                  <a:pt x="510964" y="1792846"/>
                  <a:pt x="527125" y="1798233"/>
                </a:cubicBezTo>
                <a:cubicBezTo>
                  <a:pt x="537883" y="1801819"/>
                  <a:pt x="548213" y="1807126"/>
                  <a:pt x="559398" y="1808990"/>
                </a:cubicBezTo>
                <a:cubicBezTo>
                  <a:pt x="580913" y="1812576"/>
                  <a:pt x="602651" y="1815016"/>
                  <a:pt x="623944" y="1819748"/>
                </a:cubicBezTo>
                <a:cubicBezTo>
                  <a:pt x="635014" y="1822208"/>
                  <a:pt x="645060" y="1828478"/>
                  <a:pt x="656217" y="1830506"/>
                </a:cubicBezTo>
                <a:cubicBezTo>
                  <a:pt x="684661" y="1835678"/>
                  <a:pt x="713704" y="1836867"/>
                  <a:pt x="742278" y="1841263"/>
                </a:cubicBezTo>
                <a:cubicBezTo>
                  <a:pt x="760350" y="1844043"/>
                  <a:pt x="777942" y="1849604"/>
                  <a:pt x="796066" y="1852021"/>
                </a:cubicBezTo>
                <a:cubicBezTo>
                  <a:pt x="894299" y="1865119"/>
                  <a:pt x="999807" y="1868121"/>
                  <a:pt x="1097280" y="1873536"/>
                </a:cubicBezTo>
                <a:cubicBezTo>
                  <a:pt x="1261777" y="1906436"/>
                  <a:pt x="1002707" y="1855982"/>
                  <a:pt x="1237130" y="1895052"/>
                </a:cubicBezTo>
                <a:cubicBezTo>
                  <a:pt x="1251714" y="1897483"/>
                  <a:pt x="1265477" y="1904082"/>
                  <a:pt x="1280160" y="1905809"/>
                </a:cubicBezTo>
                <a:cubicBezTo>
                  <a:pt x="1326594" y="1911272"/>
                  <a:pt x="1373393" y="1912981"/>
                  <a:pt x="1420010" y="1916567"/>
                </a:cubicBezTo>
                <a:lnTo>
                  <a:pt x="2097741" y="1905809"/>
                </a:lnTo>
                <a:cubicBezTo>
                  <a:pt x="2346961" y="1900507"/>
                  <a:pt x="2387214" y="1898964"/>
                  <a:pt x="2592593" y="1884294"/>
                </a:cubicBezTo>
                <a:cubicBezTo>
                  <a:pt x="2639229" y="1880963"/>
                  <a:pt x="2685921" y="1878188"/>
                  <a:pt x="2732443" y="1873536"/>
                </a:cubicBezTo>
                <a:cubicBezTo>
                  <a:pt x="2757673" y="1871013"/>
                  <a:pt x="2782613" y="1866130"/>
                  <a:pt x="2807746" y="1862779"/>
                </a:cubicBezTo>
                <a:cubicBezTo>
                  <a:pt x="2831306" y="1859638"/>
                  <a:pt x="2942072" y="1846671"/>
                  <a:pt x="2969111" y="1841263"/>
                </a:cubicBezTo>
                <a:cubicBezTo>
                  <a:pt x="2998107" y="1835464"/>
                  <a:pt x="3026176" y="1825547"/>
                  <a:pt x="3055172" y="1819748"/>
                </a:cubicBezTo>
                <a:cubicBezTo>
                  <a:pt x="3080036" y="1814775"/>
                  <a:pt x="3105415" y="1812846"/>
                  <a:pt x="3130476" y="1808990"/>
                </a:cubicBezTo>
                <a:cubicBezTo>
                  <a:pt x="3152034" y="1805673"/>
                  <a:pt x="3173463" y="1801550"/>
                  <a:pt x="3195021" y="1798233"/>
                </a:cubicBezTo>
                <a:cubicBezTo>
                  <a:pt x="3220082" y="1794377"/>
                  <a:pt x="3245264" y="1791331"/>
                  <a:pt x="3270325" y="1787475"/>
                </a:cubicBezTo>
                <a:cubicBezTo>
                  <a:pt x="3308260" y="1781639"/>
                  <a:pt x="3350908" y="1774349"/>
                  <a:pt x="3388659" y="1765960"/>
                </a:cubicBezTo>
                <a:cubicBezTo>
                  <a:pt x="3403092" y="1762753"/>
                  <a:pt x="3417257" y="1758409"/>
                  <a:pt x="3431690" y="1755202"/>
                </a:cubicBezTo>
                <a:cubicBezTo>
                  <a:pt x="3449539" y="1751235"/>
                  <a:pt x="3467838" y="1749255"/>
                  <a:pt x="3485478" y="1744444"/>
                </a:cubicBezTo>
                <a:cubicBezTo>
                  <a:pt x="3619415" y="1707916"/>
                  <a:pt x="3480817" y="1734463"/>
                  <a:pt x="3614570" y="1712172"/>
                </a:cubicBezTo>
                <a:cubicBezTo>
                  <a:pt x="3723165" y="1647015"/>
                  <a:pt x="3610169" y="1709523"/>
                  <a:pt x="3732904" y="1658383"/>
                </a:cubicBezTo>
                <a:cubicBezTo>
                  <a:pt x="3755108" y="1649131"/>
                  <a:pt x="3775245" y="1635362"/>
                  <a:pt x="3797450" y="1626110"/>
                </a:cubicBezTo>
                <a:cubicBezTo>
                  <a:pt x="3818385" y="1617387"/>
                  <a:pt x="3841061" y="1613318"/>
                  <a:pt x="3861996" y="1604595"/>
                </a:cubicBezTo>
                <a:cubicBezTo>
                  <a:pt x="3884200" y="1595343"/>
                  <a:pt x="3903721" y="1579929"/>
                  <a:pt x="3926541" y="1572322"/>
                </a:cubicBezTo>
                <a:cubicBezTo>
                  <a:pt x="3947234" y="1565424"/>
                  <a:pt x="3969627" y="1565466"/>
                  <a:pt x="3991087" y="1561564"/>
                </a:cubicBezTo>
                <a:cubicBezTo>
                  <a:pt x="4009077" y="1558293"/>
                  <a:pt x="4026946" y="1554393"/>
                  <a:pt x="4044876" y="1550807"/>
                </a:cubicBezTo>
                <a:cubicBezTo>
                  <a:pt x="4077798" y="1534346"/>
                  <a:pt x="4105987" y="1518763"/>
                  <a:pt x="4141694" y="1507776"/>
                </a:cubicBezTo>
                <a:cubicBezTo>
                  <a:pt x="4169957" y="1499080"/>
                  <a:pt x="4199069" y="1493433"/>
                  <a:pt x="4227756" y="1486261"/>
                </a:cubicBezTo>
                <a:lnTo>
                  <a:pt x="4270786" y="1475503"/>
                </a:lnTo>
                <a:lnTo>
                  <a:pt x="4356847" y="1453988"/>
                </a:lnTo>
                <a:cubicBezTo>
                  <a:pt x="4371191" y="1450402"/>
                  <a:pt x="4386654" y="1449842"/>
                  <a:pt x="4399878" y="1443230"/>
                </a:cubicBezTo>
                <a:cubicBezTo>
                  <a:pt x="4444394" y="1420973"/>
                  <a:pt x="4454282" y="1413493"/>
                  <a:pt x="4507454" y="1400200"/>
                </a:cubicBezTo>
                <a:cubicBezTo>
                  <a:pt x="4521243" y="1396753"/>
                  <a:pt x="4567324" y="1386401"/>
                  <a:pt x="4582758" y="1378684"/>
                </a:cubicBezTo>
                <a:cubicBezTo>
                  <a:pt x="4594322" y="1372902"/>
                  <a:pt x="4603216" y="1362420"/>
                  <a:pt x="4615031" y="1357169"/>
                </a:cubicBezTo>
                <a:cubicBezTo>
                  <a:pt x="4635755" y="1347958"/>
                  <a:pt x="4659292" y="1345796"/>
                  <a:pt x="4679577" y="1335654"/>
                </a:cubicBezTo>
                <a:cubicBezTo>
                  <a:pt x="4693920" y="1328482"/>
                  <a:pt x="4707867" y="1320456"/>
                  <a:pt x="4722607" y="1314139"/>
                </a:cubicBezTo>
                <a:cubicBezTo>
                  <a:pt x="4733030" y="1309672"/>
                  <a:pt x="4744738" y="1308452"/>
                  <a:pt x="4754880" y="1303381"/>
                </a:cubicBezTo>
                <a:cubicBezTo>
                  <a:pt x="4766444" y="1297599"/>
                  <a:pt x="4775589" y="1287648"/>
                  <a:pt x="4787153" y="1281866"/>
                </a:cubicBezTo>
                <a:cubicBezTo>
                  <a:pt x="4797295" y="1276795"/>
                  <a:pt x="4809284" y="1276179"/>
                  <a:pt x="4819426" y="1271108"/>
                </a:cubicBezTo>
                <a:cubicBezTo>
                  <a:pt x="4902842" y="1229400"/>
                  <a:pt x="4802853" y="1265876"/>
                  <a:pt x="4883972" y="1238835"/>
                </a:cubicBezTo>
                <a:cubicBezTo>
                  <a:pt x="4980376" y="1166532"/>
                  <a:pt x="4940197" y="1194180"/>
                  <a:pt x="5002306" y="1152774"/>
                </a:cubicBezTo>
                <a:cubicBezTo>
                  <a:pt x="5046640" y="1086272"/>
                  <a:pt x="4997416" y="1151144"/>
                  <a:pt x="5056094" y="1098986"/>
                </a:cubicBezTo>
                <a:lnTo>
                  <a:pt x="5152913" y="1002167"/>
                </a:lnTo>
                <a:cubicBezTo>
                  <a:pt x="5167257" y="987823"/>
                  <a:pt x="5183773" y="975364"/>
                  <a:pt x="5195944" y="959136"/>
                </a:cubicBezTo>
                <a:lnTo>
                  <a:pt x="5292763" y="830044"/>
                </a:lnTo>
                <a:lnTo>
                  <a:pt x="5357309" y="743983"/>
                </a:lnTo>
                <a:lnTo>
                  <a:pt x="5378824" y="700953"/>
                </a:lnTo>
                <a:cubicBezTo>
                  <a:pt x="5382410" y="686609"/>
                  <a:pt x="5385333" y="672084"/>
                  <a:pt x="5389581" y="657922"/>
                </a:cubicBezTo>
                <a:cubicBezTo>
                  <a:pt x="5396098" y="636199"/>
                  <a:pt x="5403925" y="614891"/>
                  <a:pt x="5411097" y="593376"/>
                </a:cubicBezTo>
                <a:cubicBezTo>
                  <a:pt x="5414683" y="582618"/>
                  <a:pt x="5419104" y="572104"/>
                  <a:pt x="5421854" y="561103"/>
                </a:cubicBezTo>
                <a:cubicBezTo>
                  <a:pt x="5435362" y="507072"/>
                  <a:pt x="5427937" y="532099"/>
                  <a:pt x="5443370" y="485800"/>
                </a:cubicBezTo>
                <a:cubicBezTo>
                  <a:pt x="5446956" y="464285"/>
                  <a:pt x="5454127" y="443066"/>
                  <a:pt x="5454127" y="421254"/>
                </a:cubicBezTo>
                <a:cubicBezTo>
                  <a:pt x="5454127" y="391515"/>
                  <a:pt x="5439354" y="348935"/>
                  <a:pt x="5421854" y="324435"/>
                </a:cubicBezTo>
                <a:cubicBezTo>
                  <a:pt x="5404507" y="300150"/>
                  <a:pt x="5354431" y="265107"/>
                  <a:pt x="5335793" y="249132"/>
                </a:cubicBezTo>
                <a:cubicBezTo>
                  <a:pt x="5307773" y="225115"/>
                  <a:pt x="5319356" y="224776"/>
                  <a:pt x="5282005" y="206101"/>
                </a:cubicBezTo>
                <a:cubicBezTo>
                  <a:pt x="5271863" y="201030"/>
                  <a:pt x="5259874" y="200414"/>
                  <a:pt x="5249732" y="195343"/>
                </a:cubicBezTo>
                <a:cubicBezTo>
                  <a:pt x="5238168" y="189561"/>
                  <a:pt x="5229274" y="179079"/>
                  <a:pt x="5217459" y="173828"/>
                </a:cubicBezTo>
                <a:cubicBezTo>
                  <a:pt x="5196735" y="164617"/>
                  <a:pt x="5173198" y="162456"/>
                  <a:pt x="5152913" y="152313"/>
                </a:cubicBezTo>
                <a:cubicBezTo>
                  <a:pt x="5138570" y="145141"/>
                  <a:pt x="5123226" y="139692"/>
                  <a:pt x="5109883" y="130797"/>
                </a:cubicBezTo>
                <a:cubicBezTo>
                  <a:pt x="5101444" y="125171"/>
                  <a:pt x="5096806" y="114908"/>
                  <a:pt x="5088367" y="109282"/>
                </a:cubicBezTo>
                <a:cubicBezTo>
                  <a:pt x="5066854" y="94940"/>
                  <a:pt x="5038164" y="84180"/>
                  <a:pt x="5013064" y="77009"/>
                </a:cubicBezTo>
                <a:cubicBezTo>
                  <a:pt x="4998848" y="72947"/>
                  <a:pt x="4984377" y="69838"/>
                  <a:pt x="4970033" y="66252"/>
                </a:cubicBezTo>
                <a:cubicBezTo>
                  <a:pt x="4959275" y="59080"/>
                  <a:pt x="4949575" y="49987"/>
                  <a:pt x="4937760" y="44736"/>
                </a:cubicBezTo>
                <a:cubicBezTo>
                  <a:pt x="4900689" y="28260"/>
                  <a:pt x="4849259" y="15470"/>
                  <a:pt x="4808669" y="12463"/>
                </a:cubicBezTo>
                <a:cubicBezTo>
                  <a:pt x="4640423" y="0"/>
                  <a:pt x="4613681" y="1706"/>
                  <a:pt x="4475181" y="1706"/>
                </a:cubicBezTo>
                <a:lnTo>
                  <a:pt x="4335332" y="77009"/>
                </a:lnTo>
                <a:lnTo>
                  <a:pt x="4152452" y="44736"/>
                </a:lnTo>
                <a:lnTo>
                  <a:pt x="4787153" y="44736"/>
                </a:lnTo>
                <a:lnTo>
                  <a:pt x="4292301" y="44736"/>
                </a:lnTo>
                <a:lnTo>
                  <a:pt x="4356847" y="281404"/>
                </a:lnTo>
                <a:lnTo>
                  <a:pt x="4260029" y="109282"/>
                </a:lnTo>
                <a:lnTo>
                  <a:pt x="4335332" y="3397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6"/>
          <p:cNvSpPr txBox="1"/>
          <p:nvPr/>
        </p:nvSpPr>
        <p:spPr>
          <a:xfrm>
            <a:off x="4809554" y="4125643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6"/>
          <p:cNvSpPr txBox="1"/>
          <p:nvPr/>
        </p:nvSpPr>
        <p:spPr>
          <a:xfrm>
            <a:off x="3129578" y="4548781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1844936" y="4944434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1235336" y="5365465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/>
        </p:nvSpPr>
        <p:spPr>
          <a:xfrm>
            <a:off x="166050" y="751744"/>
            <a:ext cx="8761500" cy="5081745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fibonacciMemozation(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n){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fibonacciMemozation(n,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[n + 1]);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long</a:t>
            </a:r>
            <a:r>
              <a:rPr b="1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fibonacciMemozation(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n,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fib)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3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// if n is 0 or 1, return n</a:t>
            </a:r>
            <a:endParaRPr b="0" i="0" sz="13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 == 0 || n == 1)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if the Fibonacci number has already been calculated, return it</a:t>
            </a:r>
            <a:endParaRPr b="0" i="0" sz="13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(fib[n] != 0)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fib[n];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the Fibonacci number at index n is the sum of the previous two numbers</a:t>
            </a:r>
            <a:endParaRPr b="0" i="0" sz="13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fib[n] = fibonacciMemozation(n - 1, fib) + fibonacciMemozation(n - 2, fib);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fib[n];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48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6 - Memoization -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8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Question 7 - Memoization – maxSubArray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81" name="Google Shape;381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82" name="Google Shape;382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83" name="Google Shape;383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6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62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maxSubArray receives an int array, and returns an int.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array holds both negative and positive, unsorted.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calculates the largest (in terms of value) sum of continuous sub array and return its value. 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Examples: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maxSubArray({1,2,3});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6, subarray:{1,2,3}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maxSubArray({-2, 1, -3, 4, -1, 2, 1, -5, 4});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6, subarray:{4,-1,2,1}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maxSubArray({5, -1, -2, 7, -6, 3, -2, -10});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9, subarray:{5,-1,-2,7}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maxSubArray({3, 1, -7, -6, 3, -2, 2, 1, -3, 14, 5});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20, subarray: {2, 1, -3, 14, 5}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 the function maxSubArray using recursion and memoization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/>
        </p:nvSpPr>
        <p:spPr>
          <a:xfrm>
            <a:off x="191250" y="602275"/>
            <a:ext cx="8761500" cy="5939416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maxSubArray(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nums)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new array for memo'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maxSub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[nums.length];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fill the data with Integer.MIN_VALUE to not tamper with calculation 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fillArray(maxSub, 0, Integer.MIN_VALUE);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base case 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maxSub[0] = nums[0];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fill rest of memo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maxSubArrayHelper(nums, maxSub,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find max in the memo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findMax(maxSub);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maxSubArrayHelper(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nums,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maxSub,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the finished running,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(nums.length == 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calculating according to formula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maxSub[index] = Math.max(maxSub[index - 1] + nums[index], nums[index]);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calculating the rest of the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maxSubArrayHelper(nums, maxSub, 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7 -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6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/>
        </p:nvSpPr>
        <p:spPr>
          <a:xfrm>
            <a:off x="166050" y="674782"/>
            <a:ext cx="8786700" cy="592409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fillArray(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value)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the finished running,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(index == arr.length)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set the value at the current index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arr[index] = value;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fill the rest of the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fillArray(arr, index + 1, value);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maxIndex = findMaxHelper(arr, 0, 0);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arr[maxIndex];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curMaxIndex,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(curIndex == arr.length)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curMaxIndex;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(arr[curMaxIndex] &lt; arr[curIndex]){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findMaxHelper(arr, curIndex, curIndex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findMaxHelper(arr, curMaxIndex, curIndex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7 – Solution (continue)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407" name="Google Shape;40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5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409" name="Google Shape;40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410" name="Google Shape;41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411" name="Google Shape;41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12" name="Google Shape;412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13" name="Google Shape;413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14" name="Google Shape;414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415" name="Google Shape;415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416" name="Google Shape;416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417" name="Google Shape;417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418" name="Google Shape;418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419" name="Google Shape;41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420" name="Google Shape;42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421" name="Google Shape;42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422" name="Google Shape;422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423" name="Google Shape;423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424" name="Google Shape;424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25" name="Google Shape;425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26" name="Google Shape;426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27" name="Google Shape;427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428" name="Google Shape;428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429" name="Google Shape;42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430" name="Google Shape;43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431" name="Google Shape;43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432" name="Google Shape;432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433" name="Google Shape;433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at a desk looking at a computer screen&#10;&#10;Description automatically generated" id="435" name="Google Shape;435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769" y="2709644"/>
            <a:ext cx="3175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Runtime Errors</a:t>
            </a:r>
            <a:endParaRPr/>
          </a:p>
        </p:txBody>
      </p:sp>
      <p:sp>
        <p:nvSpPr>
          <p:cNvPr id="442" name="Google Shape;442;p6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43" name="Google Shape;443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44" name="Google Shape;444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45" name="Google Shape;445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66"/>
          <p:cNvSpPr/>
          <p:nvPr/>
        </p:nvSpPr>
        <p:spPr>
          <a:xfrm>
            <a:off x="304800" y="990600"/>
            <a:ext cx="8077200" cy="3806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event, which occurs during the execution of a program, that disrupts the normal flow of the program's instructions: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Trying to read a file that doesn’t exist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Trying to divide an integer by zero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Calling a method with improper arguments. Say, calling the CharAt(int i) method of a String object with a negative integer.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Etc.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7019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7019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these cases the instruction would fail. We say that a run-time error had occurred.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47" name="Google Shape;447;p6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6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Exceptions</a:t>
            </a:r>
            <a:endParaRPr/>
          </a:p>
        </p:txBody>
      </p:sp>
      <p:sp>
        <p:nvSpPr>
          <p:cNvPr id="454" name="Google Shape;454;p67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run-time errors are indicated by exceptions.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 method wants to signal that something went wrong during its execution it throws an exception.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Throwing an exception involves: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creating 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exception object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that encloses information about the problem that occurred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of the statement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throw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notify about the exception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in String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56" name="Google Shape;456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57" name="Google Shape;457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58" name="Google Shape;458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67"/>
          <p:cNvSpPr txBox="1"/>
          <p:nvPr/>
        </p:nvSpPr>
        <p:spPr>
          <a:xfrm>
            <a:off x="152400" y="4602570"/>
            <a:ext cx="8884924" cy="156963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charAt(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i){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 &lt; 0 || i &gt;=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.length()){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IndexOutOfBoundsException(i + “ is out of bounds”);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Examples of Exception Types</a:t>
            </a:r>
            <a:endParaRPr/>
          </a:p>
        </p:txBody>
      </p:sp>
      <p:sp>
        <p:nvSpPr>
          <p:cNvPr id="466" name="Google Shape;466;p68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67" name="Google Shape;467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68" name="Google Shape;468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69" name="Google Shape;469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68"/>
          <p:cNvSpPr txBox="1"/>
          <p:nvPr/>
        </p:nvSpPr>
        <p:spPr>
          <a:xfrm>
            <a:off x="381000" y="838200"/>
            <a:ext cx="8610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Several types of exceptions are defined in Java: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IllegalArgumentException - passing an illegal argument to a method. Example: Math.pow(0,”0”);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ArithmeticException – Example: division by zero.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NullPointerException - trying to refer to an object through a reference variable whose value is null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more.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71" name="Google Shape;471;p68"/>
          <p:cNvSpPr/>
          <p:nvPr/>
        </p:nvSpPr>
        <p:spPr>
          <a:xfrm>
            <a:off x="414168" y="3581400"/>
            <a:ext cx="7086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can define more on your own.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Question 1 - Valid Parentheses – Moed 2022A, Q2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6" name="Google Shape;86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7" name="Google Shape;87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88" name="Google Shape;88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0"/>
          <p:cNvSpPr txBox="1"/>
          <p:nvPr/>
        </p:nvSpPr>
        <p:spPr>
          <a:xfrm>
            <a:off x="76200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Given a String str which consists of only the following characters: '(' ,')'  ,'0'…'9'  ,'-' ,'+'  ,'*'  ,'/' ,'%'. In other words, str contains digits, basic math operations, and rounded parentheses characters only. Write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recursive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function which receives str and returns true if the str has a legal assignment of parentheses, false otherwise. A legal assignment of parentheses means that any opening parenthesis, has a closing parenthesis counterpart somewhere down the string and no closing parentheses is opened before there is a open parentheses.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input1 = "()";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input2 = "(";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input3 = "((()))";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input4 = "(()";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input5 = ”)(";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System.out.println(isValidParentheses(input1));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true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System.out.println(isValidParentheses(input2));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System.out.println(isValidParentheses(input3));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System.out.println(isValidParentheses(input4));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System.out.println(isValidParentheses(input5));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4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Documenting Exceptions</a:t>
            </a:r>
            <a:endParaRPr/>
          </a:p>
        </p:txBody>
      </p:sp>
      <p:sp>
        <p:nvSpPr>
          <p:cNvPr id="478" name="Google Shape;478;p6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79" name="Google Shape;479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80" name="Google Shape;480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81" name="Google Shape;481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69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JavaDoc helps us document possible exceptions via the @throws tag.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83" name="Google Shape;48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54097"/>
            <a:ext cx="8231075" cy="36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Handling Exceptions</a:t>
            </a:r>
            <a:endParaRPr/>
          </a:p>
        </p:txBody>
      </p:sp>
      <p:sp>
        <p:nvSpPr>
          <p:cNvPr id="490" name="Google Shape;490;p70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91" name="Google Shape;491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92" name="Google Shape;492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93" name="Google Shape;493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0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you already (painfully) know, runtime errors crash your programs.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this is not always preferable.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imagine we are trying to read an integer through the standard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a user enters “five” or “5,” instead of “5”, our program will crash.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 about more complicated programs (Flight Control, Security Systems, etc.).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doesn’t seem reasonable for a program to crash when a user makes a typo.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</a:t>
            </a:r>
            <a:endParaRPr/>
          </a:p>
        </p:txBody>
      </p:sp>
      <p:sp>
        <p:nvSpPr>
          <p:cNvPr id="501" name="Google Shape;501;p71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02" name="Google Shape;502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03" name="Google Shape;503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04" name="Google Shape;504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71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idea is to try and execute some statement.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whatever you tried succeeded, all is well. The program will continue, and the catch statement is ignored.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an exception is thrown by any of the statements within the try block, the rest of the statements are skipped, and the corresponding catch block is executed.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catch clause has an associated exception type.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an exception occurs, processing continues at the first catch clause matching the exception type.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1269506" y="3810000"/>
            <a:ext cx="3533313" cy="156963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\\something 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(ExceptionType e){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\\handle it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- Examples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13" name="Google Shape;513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14" name="Google Shape;514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15" name="Google Shape;515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6" name="Google Shape;516;p72"/>
          <p:cNvCxnSpPr/>
          <p:nvPr/>
        </p:nvCxnSpPr>
        <p:spPr>
          <a:xfrm flipH="1">
            <a:off x="4382808" y="610880"/>
            <a:ext cx="7200" cy="59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517" name="Google Shape;517;p72"/>
          <p:cNvSpPr txBox="1"/>
          <p:nvPr/>
        </p:nvSpPr>
        <p:spPr>
          <a:xfrm>
            <a:off x="100958" y="756847"/>
            <a:ext cx="4114258" cy="5207806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If an illegal argument is entered, returns 0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readInt()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 ();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 = in.readString();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Integer.parseInt(s);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0;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72"/>
          <p:cNvSpPr txBox="1"/>
          <p:nvPr/>
        </p:nvSpPr>
        <p:spPr>
          <a:xfrm>
            <a:off x="4533900" y="756847"/>
            <a:ext cx="4509142" cy="5479034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Keeps prompting the user to enter a valid argument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readInt2()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legal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 ();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(!legal)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 s = in.readString();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ans = Integer.parseInt(s);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legal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StdOut.println(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"Invalid argument, try again."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6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… Finally </a:t>
            </a:r>
            <a:endParaRPr/>
          </a:p>
        </p:txBody>
      </p:sp>
      <p:sp>
        <p:nvSpPr>
          <p:cNvPr id="525" name="Google Shape;525;p7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26" name="Google Shape;526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27" name="Google Shape;527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28" name="Google Shape;528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73"/>
          <p:cNvSpPr txBox="1"/>
          <p:nvPr/>
        </p:nvSpPr>
        <p:spPr>
          <a:xfrm>
            <a:off x="381000" y="838200"/>
            <a:ext cx="8610600" cy="149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the try-catch structure, there's the finally block. The finally block contains code that will be executed whether an exception is thrown or not.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It's useful for cleanup operations, such as closing a file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optional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30" name="Google Shape;530;p73"/>
          <p:cNvSpPr/>
          <p:nvPr/>
        </p:nvSpPr>
        <p:spPr>
          <a:xfrm>
            <a:off x="638363" y="2613506"/>
            <a:ext cx="7603347" cy="3406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73"/>
          <p:cNvSpPr txBox="1"/>
          <p:nvPr/>
        </p:nvSpPr>
        <p:spPr>
          <a:xfrm>
            <a:off x="902290" y="2691414"/>
            <a:ext cx="6063449" cy="2954625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\\do something 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(ExceptionType e){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\\handle it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	 \\do something regardless of whether an 			    exception occurred or not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… Finally - Example</a:t>
            </a:r>
            <a:endParaRPr/>
          </a:p>
        </p:txBody>
      </p:sp>
      <p:sp>
        <p:nvSpPr>
          <p:cNvPr id="538" name="Google Shape;538;p74"/>
          <p:cNvSpPr txBox="1"/>
          <p:nvPr/>
        </p:nvSpPr>
        <p:spPr>
          <a:xfrm>
            <a:off x="319596" y="876670"/>
            <a:ext cx="5028597" cy="510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39" name="Google Shape;539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40" name="Google Shape;540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41" name="Google Shape;541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4"/>
          <p:cNvSpPr txBox="1"/>
          <p:nvPr/>
        </p:nvSpPr>
        <p:spPr>
          <a:xfrm>
            <a:off x="319596" y="899072"/>
            <a:ext cx="6063449" cy="5291546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If an illegal argument is entered, returns 0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readInt3()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 ();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 s = in.readString();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Integer.parseInt(s);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0;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will execute always</a:t>
            </a:r>
            <a:r>
              <a:rPr b="0" i="0" lang="en-US" sz="1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48" name="Google Shape;548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75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 Conditions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550" name="Google Shape;55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51" name="Google Shape;55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52" name="Google Shape;55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53" name="Google Shape;553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54" name="Google Shape;554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55" name="Google Shape;555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556" name="Google Shape;556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557" name="Google Shape;557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558" name="Google Shape;558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559" name="Google Shape;559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560" name="Google Shape;56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561" name="Google Shape;56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562" name="Google Shape;56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563" name="Google Shape;563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564" name="Google Shape;564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565" name="Google Shape;565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566" name="Google Shape;566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567" name="Google Shape;567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568" name="Google Shape;568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569" name="Google Shape;569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570" name="Google Shape;57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571" name="Google Shape;57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572" name="Google Shape;57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573" name="Google Shape;573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574" name="Google Shape;574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75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,348 Preconditions Images, Stock Photos, 3D objects ..." id="576" name="Google Shape;576;p75"/>
          <p:cNvPicPr preferRelativeResize="0"/>
          <p:nvPr/>
        </p:nvPicPr>
        <p:blipFill rotWithShape="1">
          <a:blip r:embed="rId4">
            <a:alphaModFix/>
          </a:blip>
          <a:srcRect b="8195" l="0" r="0" t="0"/>
          <a:stretch/>
        </p:blipFill>
        <p:spPr>
          <a:xfrm>
            <a:off x="2519856" y="2898796"/>
            <a:ext cx="4370619" cy="319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Pre-Conditions</a:t>
            </a:r>
            <a:endParaRPr/>
          </a:p>
        </p:txBody>
      </p:sp>
      <p:sp>
        <p:nvSpPr>
          <p:cNvPr id="583" name="Google Shape;583;p7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584" name="Google Shape;584;p76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preconditions are conditions or constraints that must be true before a method is executed.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ensure that the method can perform its task successfully.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 method detects that its preconditions are violated, it should indicate this by throwing an exception.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85" name="Google Shape;585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86" name="Google Shape;586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87" name="Google Shape;587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76"/>
          <p:cNvSpPr txBox="1"/>
          <p:nvPr/>
        </p:nvSpPr>
        <p:spPr>
          <a:xfrm>
            <a:off x="381000" y="2864116"/>
            <a:ext cx="8066843" cy="3700342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/**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Takes an integer from the user and returns its inverse.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Uses preconditions to enforce the user to enter a valid argument (non zero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integer).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*/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inverse(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number)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// Enforce specified precondition.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 == 0)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ArithmeticException(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"Zero doesn’t have an inverse."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double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1 / number;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94" name="Google Shape;594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77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Assertions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596" name="Google Shape;59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97" name="Google Shape;59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98" name="Google Shape;59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99" name="Google Shape;599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00" name="Google Shape;600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01" name="Google Shape;601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02" name="Google Shape;602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03" name="Google Shape;603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04" name="Google Shape;604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05" name="Google Shape;605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06" name="Google Shape;60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607" name="Google Shape;60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08" name="Google Shape;60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09" name="Google Shape;609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610" name="Google Shape;610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611" name="Google Shape;611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12" name="Google Shape;612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13" name="Google Shape;613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14" name="Google Shape;614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15" name="Google Shape;615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16" name="Google Shape;61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617" name="Google Shape;61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618" name="Google Shape;61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619" name="Google Shape;619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620" name="Google Shape;620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7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 Thinking Images - Free Download on Freepik" id="622" name="Google Shape;62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850" y="3055368"/>
            <a:ext cx="3492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</a:t>
            </a:r>
            <a:endParaRPr/>
          </a:p>
        </p:txBody>
      </p:sp>
      <p:sp>
        <p:nvSpPr>
          <p:cNvPr id="629" name="Google Shape;629;p78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630" name="Google Shape;630;p78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 are used to validate assumptions or expectations about the state of the program during runtime.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help ensure that certain conditions or constraints are met as the program executes.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Assertions, when used effectively, contribute to the reliability and maintainability of the code by catching potential errors and validating critical assumptions about the program's state.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31" name="Google Shape;631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32" name="Google Shape;632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633" name="Google Shape;633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Question 1 – Solution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7" name="Google Shape;97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8" name="Google Shape;98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9" name="Google Shape;99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1"/>
          <p:cNvSpPr/>
          <p:nvPr/>
        </p:nvSpPr>
        <p:spPr>
          <a:xfrm>
            <a:off x="455700" y="663798"/>
            <a:ext cx="8275062" cy="6007589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 (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isValidParentheses(s, 0);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boolean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isValidParentheses (String str,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counter){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(counter &lt; 0) {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// if the counter is negative, return false (reached end without open)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(str.length() == 0)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counter == 0; 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// if the string is empty, return true if the counter is 0, otherwise, false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// if the first character is not a parenthesis, call the function again with the rest of the string, and the same counter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("()".indexOf(str.charAt(0)) == -1)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isValidParentheses(str.substring(1), counter);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 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       /* if the first character is a parenthesis, call the function again with the rest of the string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the counter will increase or decrease by 1, depending on the parenthesis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if the parenthesis is '(' the counter will increase by 1,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if the parenthesis is ')' the counter will decrease by 1.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"))("indexOf(')') will result in 0 ==&gt; 0 - 1 = -1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"))("indexOf('(') will result in 2 ==&gt; 2 - 1 = 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       */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isValidParentheses(str.substring(1)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counter + ("))(".indexOf(str.charAt(0)) - 1));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41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</a:t>
            </a:r>
            <a:endParaRPr/>
          </a:p>
        </p:txBody>
      </p:sp>
      <p:sp>
        <p:nvSpPr>
          <p:cNvPr id="640" name="Google Shape;640;p7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641" name="Google Shape;641;p79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assertions use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keyword followed by a boolean expression.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the expression evaluates to false, 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AssertionError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thrown.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 are disabled by default.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To enable them, run the JVM with the -ea (or -enableassertions) option.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”java –ea YourClassName”.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Syntax: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42" name="Google Shape;642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43" name="Google Shape;643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644" name="Google Shape;644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9"/>
          <p:cNvSpPr/>
          <p:nvPr/>
        </p:nvSpPr>
        <p:spPr>
          <a:xfrm>
            <a:off x="388938" y="3810000"/>
            <a:ext cx="8686800" cy="1133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6" name="Google Shape;646;p79"/>
          <p:cNvSpPr txBox="1"/>
          <p:nvPr/>
        </p:nvSpPr>
        <p:spPr>
          <a:xfrm>
            <a:off x="491231" y="3886200"/>
            <a:ext cx="7285608" cy="369302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booleanExpression : “Optional message if assertion fails”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 - Example</a:t>
            </a:r>
            <a:endParaRPr/>
          </a:p>
        </p:txBody>
      </p:sp>
      <p:sp>
        <p:nvSpPr>
          <p:cNvPr id="653" name="Google Shape;653;p80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54" name="Google Shape;654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55" name="Google Shape;655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656" name="Google Shape;656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80"/>
          <p:cNvSpPr txBox="1"/>
          <p:nvPr/>
        </p:nvSpPr>
        <p:spPr>
          <a:xfrm>
            <a:off x="220661" y="849299"/>
            <a:ext cx="7941205" cy="3952014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/**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Takes a positive integer from the user and returns its factorial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Uses assertions to enforce the user to enter a valid positive argument.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*/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factorial(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number)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(number &lt; 0)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ArithmeticException(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"factorial should receive non negative number"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2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 = 1;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1; i &lt;= number; i++)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ans *= i;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 &gt; 0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"overflow has been occurred"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600" u="none" cap="none" strike="noStrike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663" name="Google Shape;663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1"/>
          <p:cNvSpPr txBox="1"/>
          <p:nvPr>
            <p:ph idx="4294967295" type="ctrTitle"/>
          </p:nvPr>
        </p:nvSpPr>
        <p:spPr>
          <a:xfrm>
            <a:off x="1371600" y="17272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665" name="Google Shape;66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66" name="Google Shape;66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67" name="Google Shape;66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68" name="Google Shape;668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69" name="Google Shape;669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70" name="Google Shape;670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71" name="Google Shape;671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72" name="Google Shape;672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73" name="Google Shape;673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74" name="Google Shape;674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75" name="Google Shape;67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676" name="Google Shape;67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77" name="Google Shape;67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78" name="Google Shape;678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679" name="Google Shape;679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680" name="Google Shape;680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1" name="Google Shape;681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2" name="Google Shape;682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3" name="Google Shape;683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84" name="Google Shape;684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85" name="Google Shape;68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686" name="Google Shape;68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687" name="Google Shape;68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688" name="Google Shape;688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689" name="Google Shape;689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81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visual representation of an enum concept in Java programming. The image shows a diagram with a title 'Enum in Java'. At the center is a box labeled 'Enum TrafficLight' with three arrows pointing to smaller boxes labeled 'RED', 'YELLOW', and 'GREEN'. Each smaller box has an associated property: 'Duration: 30 seconds' for RED, 'Duration: 5 seconds' for YELLOW, and 'Duration: 25 seconds' for GREEN. The diagram is clean, modern, and educational, suitable for a classroom presentation." id="691" name="Google Shape;691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8825" y="3128010"/>
            <a:ext cx="2635250" cy="26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Enum? </a:t>
            </a:r>
            <a:endParaRPr/>
          </a:p>
        </p:txBody>
      </p:sp>
      <p:sp>
        <p:nvSpPr>
          <p:cNvPr id="698" name="Google Shape;698;p82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699" name="Google Shape;699;p82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to this point we have worked with primitive types, arrays, and Strings. However, the world is very complex, and not all thing can be defined into those types.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of them can be represented by some combination of those types (this will be covered next week) however, there are some cases that when we want to define a type for a fixed number of values. For that we can use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enum.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Enum (short for enumeration) is a special data type in Java used to define a set of constants.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constants are often related and belong to the same category.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examples: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Days of the week (Sunday, Monday etc.)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 of the year (January, February etc.)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Suit of cards (Heart, Daimond etc.) 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Value of cards (2, 3, …., 10, Jack, Queen, King, Ace)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Chess pieces (Pawn, Rook, etc.)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(Many more)</a:t>
            </a:r>
            <a:endParaRPr/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00" name="Google Shape;700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01" name="Google Shape;701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02" name="Google Shape;702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8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should we type them and not use existing types? </a:t>
            </a:r>
            <a:endParaRPr/>
          </a:p>
        </p:txBody>
      </p:sp>
      <p:sp>
        <p:nvSpPr>
          <p:cNvPr id="709" name="Google Shape;709;p8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710" name="Google Shape;710;p83"/>
          <p:cNvSpPr txBox="1"/>
          <p:nvPr/>
        </p:nvSpPr>
        <p:spPr>
          <a:xfrm>
            <a:off x="312738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 safety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It will limit the usage of user to certain values, keeping to those values can prevent bugs and make the code more reliable.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Readability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will make thing much more readable.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Prevent Magic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As you recall magic numbers is the concept of assigning fixed values of numbers/strings without context. Those values are considered bad practice. Those give much needed context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Reusable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can be used in other places of code. </a:t>
            </a:r>
            <a:endParaRPr/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Iteration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all enums come with the built-in method {enumName}.values() which returns an array of all enum values which in fact allows you to iterate over them. 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Many more… 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11" name="Google Shape;711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12" name="Google Shape;712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13" name="Google Shape;713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 </a:t>
            </a:r>
            <a:endParaRPr/>
          </a:p>
        </p:txBody>
      </p:sp>
      <p:sp>
        <p:nvSpPr>
          <p:cNvPr id="720" name="Google Shape;720;p84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21" name="Google Shape;721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22" name="Google Shape;722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23" name="Google Shape;723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84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lights usually have 3 colors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 -&gt; The cars should stop driving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 -&gt; The cars should slow down</a:t>
            </a:r>
            <a:endParaRPr/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 -&gt; The cars should go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move in cycle: Red -&gt; Yellow -&gt; Green -&gt; Red </a:t>
            </a:r>
            <a:endParaRPr/>
          </a:p>
          <a:p>
            <a:pPr indent="-2286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731" name="Google Shape;731;p85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32" name="Google Shape;732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33" name="Google Shape;733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34" name="Google Shape;734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85"/>
          <p:cNvSpPr txBox="1"/>
          <p:nvPr/>
        </p:nvSpPr>
        <p:spPr>
          <a:xfrm>
            <a:off x="304800" y="895678"/>
            <a:ext cx="2996540" cy="1513691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TrafficLightEnum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RED,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YELLOW, 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GREEN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7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742" name="Google Shape;742;p8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43" name="Google Shape;743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44" name="Google Shape;744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45" name="Google Shape;745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6"/>
          <p:cNvSpPr txBox="1"/>
          <p:nvPr/>
        </p:nvSpPr>
        <p:spPr>
          <a:xfrm>
            <a:off x="228599" y="975508"/>
            <a:ext cx="8530772" cy="5196692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TrafficLightEnum getNextLight (TrafficLightEnum light)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TrafficLightEnum nextLight = TrafficLightEnum.RED;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(light)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RED: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TrafficLightEnum.GREEN;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YELLOW: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TrafficLightEnum.RED;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GREEN: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TrafficLightEnum.YELLOW;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TrafficLightEnum.RED;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System.out.println("The current light is " + light + " so the next light is " + nextLight);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nextLight;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753" name="Google Shape;753;p87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54" name="Google Shape;754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55" name="Google Shape;755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56" name="Google Shape;756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87"/>
          <p:cNvSpPr txBox="1"/>
          <p:nvPr/>
        </p:nvSpPr>
        <p:spPr>
          <a:xfrm>
            <a:off x="228600" y="688851"/>
            <a:ext cx="6709229" cy="5661149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CarActionEnum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decide(TrafficLightEnum light)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CarActionEnum action = CarActionEnum.STOP;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switch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(light)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CarActionEnum.STOP;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YELLOW: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action = CarActionEnum.SLOW_DOWN;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CarActionEnum.GO;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default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CarActionEnum.STOP;</a:t>
            </a:r>
            <a:endParaRPr b="1" i="0" sz="11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action;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i="0" sz="11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iterateEnum()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TrafficLightEnum[] lights = TrafficLightEnum.values();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lights.length; i++)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System.out.println(lights[i]);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8" name="Google Shape;758;p87"/>
          <p:cNvSpPr txBox="1"/>
          <p:nvPr/>
        </p:nvSpPr>
        <p:spPr>
          <a:xfrm>
            <a:off x="5439559" y="685800"/>
            <a:ext cx="2996540" cy="1513692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CarActionEnum {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SLOW_DOWN,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STOP,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GO,</a:t>
            </a:r>
            <a:endParaRPr/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110" name="Google Shape;11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11" name="Google Shape;11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12" name="Google Shape;11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3" name="Google Shape;11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4" name="Google Shape;11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5" name="Google Shape;115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16" name="Google Shape;116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17" name="Google Shape;117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18" name="Google Shape;118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19" name="Google Shape;119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120" name="Google Shape;12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121" name="Google Shape;12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22" name="Google Shape;12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23" name="Google Shape;12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124" name="Google Shape;12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125" name="Google Shape;125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6" name="Google Shape;126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7" name="Google Shape;127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8" name="Google Shape;128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29" name="Google Shape;129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30" name="Google Shape;13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131" name="Google Shape;13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132" name="Google Shape;13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133" name="Google Shape;13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134" name="Google Shape;13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485900" y="1747776"/>
            <a:ext cx="6172200" cy="123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825" y="2690995"/>
            <a:ext cx="3158350" cy="2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2 - Recursion - Arrays </a:t>
            </a:r>
            <a:endParaRPr/>
          </a:p>
        </p:txBody>
      </p:sp>
      <p:sp>
        <p:nvSpPr>
          <p:cNvPr id="143" name="Google Shape;143;p25"/>
          <p:cNvSpPr txBox="1"/>
          <p:nvPr>
            <p:ph idx="4294967295" type="body"/>
          </p:nvPr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144" name="Google Shape;144;p25"/>
          <p:cNvSpPr/>
          <p:nvPr/>
        </p:nvSpPr>
        <p:spPr>
          <a:xfrm>
            <a:off x="609600" y="1923871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145" name="Google Shape;145;p2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146" name="Google Shape;146;p2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5"/>
          <p:cNvSpPr/>
          <p:nvPr/>
        </p:nvSpPr>
        <p:spPr>
          <a:xfrm>
            <a:off x="152400" y="6677610"/>
            <a:ext cx="47244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Let's see usage of recursion with arrays.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Usually when we want to go over the array we must use a helper function </a:t>
            </a:r>
            <a:endParaRPr/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find the maximum value within an array using recursion. You may assume that it is notempty 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maxValue({1,2,3,5,2});	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5</a:t>
            </a:r>
            <a:endParaRPr/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2 - Solution</a:t>
            </a:r>
            <a:endParaRPr/>
          </a:p>
        </p:txBody>
      </p:sp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156" name="Google Shape;156;p26"/>
          <p:cNvSpPr/>
          <p:nvPr/>
        </p:nvSpPr>
        <p:spPr>
          <a:xfrm>
            <a:off x="609600" y="1923871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157" name="Google Shape;157;p2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158" name="Google Shape;158;p2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152400" y="6677610"/>
            <a:ext cx="47244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273775" y="881825"/>
            <a:ext cx="8610600" cy="47022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maxValue(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arr)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maxIndex = maxValueHelper(arr, 0, 0);</a:t>
            </a:r>
            <a:endParaRPr b="0" i="0" sz="14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arr[maxIndex];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maxValueHelper(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arr,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curMaxIndex,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curIndex)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(curIndex == arr.length)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curMaxIndex;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(arr[curMaxIndex] &lt; arr[curIndex]){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maxValueHelper(arr, curIndex, curIndex + 1);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maxValueHelper(arr, curMaxIndex, curIndex + 1);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 – Merge arrays</a:t>
            </a:r>
            <a:endParaRPr/>
          </a:p>
        </p:txBody>
      </p:sp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68" name="Google Shape;168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69" name="Google Shape;169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70" name="Google Shape;170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228600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 (or merge) is a function which takes two given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sorted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int arrays and returns one array which contains all elements from the two arrays, sorted.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mergeArrays({1, 3, 5}, {2, 4, 6});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// {1, 2, 3, 4, 5, 6}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mergeArrays({1}, {1, 2, 3});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	// {1, 1, 2, 3}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79" name="Google Shape;179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80" name="Google Shape;180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81" name="Google Shape;181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0"/>
          <p:cNvSpPr/>
          <p:nvPr/>
        </p:nvSpPr>
        <p:spPr>
          <a:xfrm>
            <a:off x="455700" y="663799"/>
            <a:ext cx="7879408" cy="4171969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mergeArrays(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arr2)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a new array to store the merged elements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merged =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[arr1.length + arr2.length];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merge the arrays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mergeArrays(arr1, arr2, 0, 0, merged);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return the merged array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debarb">
  <a:themeElements>
    <a:clrScheme name="sidebar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debarb">
  <a:themeElements>
    <a:clrScheme name="sidebar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